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3" r:id="rId5"/>
    <p:sldId id="271" r:id="rId6"/>
    <p:sldId id="272" r:id="rId7"/>
    <p:sldId id="261" r:id="rId8"/>
    <p:sldId id="262" r:id="rId9"/>
    <p:sldId id="263" r:id="rId10"/>
    <p:sldId id="264" r:id="rId11"/>
    <p:sldId id="265" r:id="rId12"/>
    <p:sldId id="266" r:id="rId13"/>
    <p:sldId id="267" r:id="rId14"/>
    <p:sldId id="268" r:id="rId15"/>
    <p:sldId id="269" r:id="rId16"/>
    <p:sldId id="270" r:id="rId17"/>
    <p:sldId id="274" r:id="rId18"/>
  </p:sldIdLst>
  <p:sldSz cx="18288000" cy="10287000"/>
  <p:notesSz cx="6858000" cy="9144000"/>
  <p:embeddedFontLst>
    <p:embeddedFont>
      <p:font typeface="DNP  秀英角ゴシック銀  Std Light" panose="020B0600070205080204" charset="-128"/>
      <p:regular r:id="rId19"/>
    </p:embeddedFont>
    <p:embeddedFont>
      <p:font typeface="M+ Medium" panose="020B0600070205080204" charset="-128"/>
      <p:regular r:id="rId20"/>
    </p:embeddedFont>
    <p:embeddedFont>
      <p:font typeface="ZEN角ゴシックNEW Medium" panose="020B0600070205080204" charset="-128"/>
      <p:regular r:id="rId21"/>
    </p:embeddedFont>
    <p:embeddedFont>
      <p:font typeface="Helveticish" panose="020B0600070205080204" charset="0"/>
      <p:regular r:id="rId22"/>
    </p:embeddedFont>
    <p:embeddedFont>
      <p:font typeface="Meiryo UI" panose="020B0604030504040204" pitchFamily="50" charset="-128"/>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9471150" y="-1106859"/>
            <a:ext cx="12500768" cy="12500718"/>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AutoShape 4"/>
          <p:cNvSpPr/>
          <p:nvPr/>
        </p:nvSpPr>
        <p:spPr>
          <a:xfrm rot="-5400000">
            <a:off x="546454" y="7751947"/>
            <a:ext cx="983543" cy="0"/>
          </a:xfrm>
          <a:prstGeom prst="line">
            <a:avLst/>
          </a:prstGeom>
          <a:ln w="19050" cap="flat">
            <a:solidFill>
              <a:srgbClr val="3E3025"/>
            </a:solidFill>
            <a:prstDash val="solid"/>
            <a:headEnd type="none" w="sm" len="sm"/>
            <a:tailEnd type="none" w="sm" len="sm"/>
          </a:ln>
        </p:spPr>
      </p:sp>
      <p:sp>
        <p:nvSpPr>
          <p:cNvPr id="5" name="TextBox 5"/>
          <p:cNvSpPr txBox="1"/>
          <p:nvPr/>
        </p:nvSpPr>
        <p:spPr>
          <a:xfrm>
            <a:off x="1485826" y="7212550"/>
            <a:ext cx="7547247" cy="1099820"/>
          </a:xfrm>
          <a:prstGeom prst="rect">
            <a:avLst/>
          </a:prstGeom>
        </p:spPr>
        <p:txBody>
          <a:bodyPr lIns="0" tIns="0" rIns="0" bIns="0" rtlCol="0" anchor="t">
            <a:spAutoFit/>
          </a:bodyPr>
          <a:lstStyle/>
          <a:p>
            <a:pPr marL="0" lvl="0" indent="0" algn="l">
              <a:lnSpc>
                <a:spcPts val="4480"/>
              </a:lnSpc>
            </a:pPr>
            <a:r>
              <a:rPr lang="en-US" sz="3200" spc="640" dirty="0" err="1">
                <a:solidFill>
                  <a:srgbClr val="000000"/>
                </a:solidFill>
                <a:latin typeface="Meiryo UI" panose="020B0604030504040204" pitchFamily="50" charset="-128"/>
                <a:ea typeface="Meiryo UI" panose="020B0604030504040204" pitchFamily="50" charset="-128"/>
                <a:cs typeface="Staatliches"/>
                <a:sym typeface="Staatliches"/>
              </a:rPr>
              <a:t>とんこつディバイン</a:t>
            </a:r>
            <a:endParaRPr lang="en-US" sz="3200" spc="640" dirty="0">
              <a:solidFill>
                <a:srgbClr val="000000"/>
              </a:solidFill>
              <a:latin typeface="Meiryo UI" panose="020B0604030504040204" pitchFamily="50" charset="-128"/>
              <a:ea typeface="Meiryo UI" panose="020B0604030504040204" pitchFamily="50" charset="-128"/>
              <a:cs typeface="Staatliches"/>
              <a:sym typeface="Staatliches"/>
            </a:endParaRPr>
          </a:p>
          <a:p>
            <a:pPr marL="0" lvl="0" indent="0" algn="l">
              <a:lnSpc>
                <a:spcPts val="4480"/>
              </a:lnSpc>
            </a:pPr>
            <a:r>
              <a:rPr lang="en-US" sz="3200" spc="640" dirty="0">
                <a:solidFill>
                  <a:srgbClr val="000000"/>
                </a:solidFill>
                <a:latin typeface="Meiryo UI" panose="020B0604030504040204" pitchFamily="50" charset="-128"/>
                <a:ea typeface="Meiryo UI" panose="020B0604030504040204" pitchFamily="50" charset="-128"/>
                <a:cs typeface="Staatliches"/>
                <a:sym typeface="Staatliches"/>
              </a:rPr>
              <a:t>クラス５−１３班</a:t>
            </a:r>
          </a:p>
        </p:txBody>
      </p:sp>
      <p:sp>
        <p:nvSpPr>
          <p:cNvPr id="6" name="TextBox 6"/>
          <p:cNvSpPr txBox="1"/>
          <p:nvPr/>
        </p:nvSpPr>
        <p:spPr>
          <a:xfrm>
            <a:off x="1028700" y="1409700"/>
            <a:ext cx="8801100" cy="4545668"/>
          </a:xfrm>
          <a:prstGeom prst="rect">
            <a:avLst/>
          </a:prstGeom>
        </p:spPr>
        <p:txBody>
          <a:bodyPr wrap="square" lIns="0" tIns="0" rIns="0" bIns="0" rtlCol="0" anchor="t">
            <a:spAutoFit/>
          </a:bodyPr>
          <a:lstStyle/>
          <a:p>
            <a:pPr marL="0" lvl="0" indent="0" algn="l">
              <a:lnSpc>
                <a:spcPts val="12480"/>
              </a:lnSpc>
            </a:pPr>
            <a:r>
              <a:rPr lang="en-US" sz="6000" spc="1820" dirty="0" err="1">
                <a:solidFill>
                  <a:srgbClr val="000000"/>
                </a:solidFill>
                <a:latin typeface="Meiryo UI" panose="020B0604030504040204" pitchFamily="50" charset="-128"/>
                <a:ea typeface="Meiryo UI" panose="020B0604030504040204" pitchFamily="50" charset="-128"/>
                <a:cs typeface="ZEN角ゴシックNEW"/>
                <a:sym typeface="ZEN角ゴシックNEW"/>
              </a:rPr>
              <a:t>アプリ名</a:t>
            </a:r>
            <a:endParaRPr lang="en-US" sz="60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r>
              <a:rPr lang="ja-JP" altLang="en-US" sz="10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rPr>
              <a:t>テスト</a:t>
            </a:r>
            <a:endParaRPr lang="en-US" altLang="ja-JP" sz="10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r>
              <a:rPr lang="ja-JP" alt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rPr>
              <a:t>相性チェックで悩みゼロ</a:t>
            </a:r>
            <a:endParaRPr 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アーキテクチャ</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810000"/>
          </a:xfrm>
          <a:prstGeom prst="rect">
            <a:avLst/>
          </a:prstGeom>
          <a:solidFill>
            <a:srgbClr val="191919"/>
          </a:solidFill>
        </p:spPr>
      </p:sp>
      <p:sp>
        <p:nvSpPr>
          <p:cNvPr id="3" name="AutoShape 3"/>
          <p:cNvSpPr/>
          <p:nvPr/>
        </p:nvSpPr>
        <p:spPr>
          <a:xfrm>
            <a:off x="3427537" y="3238863"/>
            <a:ext cx="2670668" cy="6115085"/>
          </a:xfrm>
          <a:prstGeom prst="rect">
            <a:avLst/>
          </a:prstGeom>
          <a:solidFill>
            <a:srgbClr val="13538A"/>
          </a:solidFill>
        </p:spPr>
      </p:sp>
      <p:sp>
        <p:nvSpPr>
          <p:cNvPr id="4" name="AutoShape 4"/>
          <p:cNvSpPr/>
          <p:nvPr/>
        </p:nvSpPr>
        <p:spPr>
          <a:xfrm>
            <a:off x="6467468" y="3281873"/>
            <a:ext cx="2670668" cy="6115085"/>
          </a:xfrm>
          <a:prstGeom prst="rect">
            <a:avLst/>
          </a:prstGeom>
          <a:solidFill>
            <a:srgbClr val="2C92D5"/>
          </a:solidFill>
        </p:spPr>
      </p:sp>
      <p:sp>
        <p:nvSpPr>
          <p:cNvPr id="5" name="AutoShape 5"/>
          <p:cNvSpPr/>
          <p:nvPr/>
        </p:nvSpPr>
        <p:spPr>
          <a:xfrm>
            <a:off x="9328636" y="3143215"/>
            <a:ext cx="2670668" cy="6115085"/>
          </a:xfrm>
          <a:prstGeom prst="rect">
            <a:avLst/>
          </a:prstGeom>
          <a:solidFill>
            <a:srgbClr val="37C9EF"/>
          </a:solidFill>
        </p:spPr>
      </p:sp>
      <p:sp>
        <p:nvSpPr>
          <p:cNvPr id="6" name="AutoShape 6"/>
          <p:cNvSpPr/>
          <p:nvPr/>
        </p:nvSpPr>
        <p:spPr>
          <a:xfrm>
            <a:off x="12189805" y="3143215"/>
            <a:ext cx="2670668" cy="6115085"/>
          </a:xfrm>
          <a:prstGeom prst="rect">
            <a:avLst/>
          </a:prstGeom>
          <a:solidFill>
            <a:srgbClr val="3EDAD8"/>
          </a:solidFill>
        </p:spPr>
      </p:sp>
      <p:sp>
        <p:nvSpPr>
          <p:cNvPr id="7" name="AutoShape 7"/>
          <p:cNvSpPr/>
          <p:nvPr/>
        </p:nvSpPr>
        <p:spPr>
          <a:xfrm>
            <a:off x="15050973" y="3143215"/>
            <a:ext cx="2670668" cy="6115085"/>
          </a:xfrm>
          <a:prstGeom prst="rect">
            <a:avLst/>
          </a:prstGeom>
          <a:solidFill>
            <a:srgbClr val="86EAE9"/>
          </a:solidFill>
        </p:spPr>
      </p:sp>
      <p:sp>
        <p:nvSpPr>
          <p:cNvPr id="8" name="TextBox 8"/>
          <p:cNvSpPr txBox="1"/>
          <p:nvPr/>
        </p:nvSpPr>
        <p:spPr>
          <a:xfrm>
            <a:off x="3796800"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インプット</a:t>
            </a:r>
          </a:p>
        </p:txBody>
      </p:sp>
      <p:sp>
        <p:nvSpPr>
          <p:cNvPr id="9" name="TextBox 9"/>
          <p:cNvSpPr txBox="1"/>
          <p:nvPr/>
        </p:nvSpPr>
        <p:spPr>
          <a:xfrm>
            <a:off x="6279782" y="3484281"/>
            <a:ext cx="2667854"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読み取り・変換</a:t>
            </a:r>
          </a:p>
        </p:txBody>
      </p:sp>
      <p:sp>
        <p:nvSpPr>
          <p:cNvPr id="10" name="TextBox 10"/>
          <p:cNvSpPr txBox="1"/>
          <p:nvPr/>
        </p:nvSpPr>
        <p:spPr>
          <a:xfrm>
            <a:off x="9519136"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API連携</a:t>
            </a:r>
          </a:p>
        </p:txBody>
      </p:sp>
      <p:sp>
        <p:nvSpPr>
          <p:cNvPr id="11" name="TextBox 11"/>
          <p:cNvSpPr txBox="1"/>
          <p:nvPr/>
        </p:nvSpPr>
        <p:spPr>
          <a:xfrm>
            <a:off x="12380305"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アウトプット</a:t>
            </a:r>
          </a:p>
        </p:txBody>
      </p:sp>
      <p:grpSp>
        <p:nvGrpSpPr>
          <p:cNvPr id="12" name="Group 12"/>
          <p:cNvGrpSpPr/>
          <p:nvPr/>
        </p:nvGrpSpPr>
        <p:grpSpPr>
          <a:xfrm>
            <a:off x="-956423" y="191220"/>
            <a:ext cx="10094560" cy="1674959"/>
            <a:chOff x="0" y="0"/>
            <a:chExt cx="13459413" cy="2233279"/>
          </a:xfrm>
        </p:grpSpPr>
        <p:sp>
          <p:nvSpPr>
            <p:cNvPr id="13" name="TextBox 13"/>
            <p:cNvSpPr txBox="1"/>
            <p:nvPr/>
          </p:nvSpPr>
          <p:spPr>
            <a:xfrm>
              <a:off x="0" y="-65520"/>
              <a:ext cx="13459413" cy="793115"/>
            </a:xfrm>
            <a:prstGeom prst="rect">
              <a:avLst/>
            </a:prstGeom>
          </p:spPr>
          <p:txBody>
            <a:bodyPr lIns="0" tIns="0" rIns="0" bIns="0" rtlCol="0" anchor="t">
              <a:spAutoFit/>
            </a:bodyPr>
            <a:lstStyle/>
            <a:p>
              <a:pPr algn="ctr">
                <a:lnSpc>
                  <a:spcPts val="4680"/>
                </a:lnSpc>
              </a:pPr>
              <a:endParaRPr/>
            </a:p>
          </p:txBody>
        </p:sp>
        <p:sp>
          <p:nvSpPr>
            <p:cNvPr id="14" name="TextBox 14"/>
            <p:cNvSpPr txBox="1"/>
            <p:nvPr/>
          </p:nvSpPr>
          <p:spPr>
            <a:xfrm>
              <a:off x="0" y="277899"/>
              <a:ext cx="13459413" cy="1955380"/>
            </a:xfrm>
            <a:prstGeom prst="rect">
              <a:avLst/>
            </a:prstGeom>
          </p:spPr>
          <p:txBody>
            <a:bodyPr lIns="0" tIns="0" rIns="0" bIns="0" rtlCol="0" anchor="t">
              <a:spAutoFit/>
            </a:bodyPr>
            <a:lstStyle/>
            <a:p>
              <a:pPr algn="ctr">
                <a:lnSpc>
                  <a:spcPts val="8679"/>
                </a:lnSpc>
              </a:pPr>
              <a:r>
                <a:rPr lang="en-US" sz="6199" spc="309">
                  <a:solidFill>
                    <a:srgbClr val="FFFFFF"/>
                  </a:solidFill>
                  <a:latin typeface="DNP  秀英角ゴシック銀  Std Light"/>
                  <a:ea typeface="DNP  秀英角ゴシック銀  Std Light"/>
                  <a:cs typeface="DNP  秀英角ゴシック銀  Std Light"/>
                  <a:sym typeface="DNP  秀英角ゴシック銀  Std Light"/>
                </a:rPr>
                <a:t>アーキテクチャ</a:t>
              </a:r>
            </a:p>
          </p:txBody>
        </p:sp>
      </p:grpSp>
      <p:sp>
        <p:nvSpPr>
          <p:cNvPr id="15" name="Freeform 15"/>
          <p:cNvSpPr/>
          <p:nvPr/>
        </p:nvSpPr>
        <p:spPr>
          <a:xfrm>
            <a:off x="10382617" y="8133399"/>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4660281" y="7014634"/>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3243785" y="7014634"/>
            <a:ext cx="562707" cy="443545"/>
          </a:xfrm>
          <a:custGeom>
            <a:avLst/>
            <a:gdLst/>
            <a:ahLst/>
            <a:cxnLst/>
            <a:rect l="l" t="t" r="r" b="b"/>
            <a:pathLst>
              <a:path w="562707" h="443545">
                <a:moveTo>
                  <a:pt x="0" y="0"/>
                </a:moveTo>
                <a:lnTo>
                  <a:pt x="562707" y="0"/>
                </a:lnTo>
                <a:lnTo>
                  <a:pt x="562707"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6104954" y="5895870"/>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7521449" y="4699955"/>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3346376"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1" name="Freeform 21"/>
          <p:cNvSpPr/>
          <p:nvPr/>
        </p:nvSpPr>
        <p:spPr>
          <a:xfrm>
            <a:off x="4762871"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2" name="Freeform 22"/>
          <p:cNvSpPr/>
          <p:nvPr/>
        </p:nvSpPr>
        <p:spPr>
          <a:xfrm>
            <a:off x="7624040"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3" name="Freeform 23"/>
          <p:cNvSpPr/>
          <p:nvPr/>
        </p:nvSpPr>
        <p:spPr>
          <a:xfrm>
            <a:off x="10485208"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4" name="Freeform 24"/>
          <p:cNvSpPr/>
          <p:nvPr/>
        </p:nvSpPr>
        <p:spPr>
          <a:xfrm>
            <a:off x="13346376"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5" name="Freeform 25"/>
          <p:cNvSpPr/>
          <p:nvPr/>
        </p:nvSpPr>
        <p:spPr>
          <a:xfrm>
            <a:off x="16207545" y="8176409"/>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4762871"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7624040"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8" name="Freeform 28"/>
          <p:cNvSpPr/>
          <p:nvPr/>
        </p:nvSpPr>
        <p:spPr>
          <a:xfrm>
            <a:off x="7624040"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9" name="Freeform 29"/>
          <p:cNvSpPr/>
          <p:nvPr/>
        </p:nvSpPr>
        <p:spPr>
          <a:xfrm>
            <a:off x="10485208"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0" name="Freeform 30"/>
          <p:cNvSpPr/>
          <p:nvPr/>
        </p:nvSpPr>
        <p:spPr>
          <a:xfrm>
            <a:off x="13346376"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1" name="Freeform 31"/>
          <p:cNvSpPr/>
          <p:nvPr/>
        </p:nvSpPr>
        <p:spPr>
          <a:xfrm>
            <a:off x="16207545" y="7057645"/>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2" name="Freeform 32"/>
          <p:cNvSpPr/>
          <p:nvPr/>
        </p:nvSpPr>
        <p:spPr>
          <a:xfrm>
            <a:off x="4762871"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3" name="Freeform 33"/>
          <p:cNvSpPr/>
          <p:nvPr/>
        </p:nvSpPr>
        <p:spPr>
          <a:xfrm>
            <a:off x="10485208"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4" name="Freeform 34"/>
          <p:cNvSpPr/>
          <p:nvPr/>
        </p:nvSpPr>
        <p:spPr>
          <a:xfrm>
            <a:off x="16207545" y="4820116"/>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コード説明</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１</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３</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今回の学び</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B0AB7-00C0-8D7B-2C9C-72893B51B82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0D8A154-8DDA-AE07-4181-ED254BC88AB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4E767F1D-A17B-089A-191F-4868ABED2DEF}"/>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5AF4C31C-AA3B-A3B4-B5EE-CA91FCB3684B}"/>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B3738437-9C46-E664-281C-9AC5728D2B9C}"/>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01CD2942-CF9B-0937-2A1F-89DAAF48D7E2}"/>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エピローグ</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9EEED68E-34EB-D776-E9FA-FA2C0ABC7A44}"/>
              </a:ext>
            </a:extLst>
          </p:cNvPr>
          <p:cNvSpPr txBox="1"/>
          <p:nvPr/>
        </p:nvSpPr>
        <p:spPr>
          <a:xfrm>
            <a:off x="442458" y="2171699"/>
            <a:ext cx="17388342" cy="65556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◯◯の村松支店長と◯◯のかっさーの相性は悪くなく、ボタンがかけちがっていただけだった。アプリのアドバイスにしたがって相手の琴線を刺激したかっさーと村松支店長の関係は劇的に改善した。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「こんなに効果があるなんて・・・」アプリのアドバイス通りに日々を過ごしていたかっさーは全てが順調に回り始めていた。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村松支店長とはとんこつラーメンを毎日食べに行く仲になり、</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サッポロビールへは</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1,000</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億の融資をする事になった。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恋人のみーりんとの仲も順調で今度両親に挨拶する事になっている。</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そんなある日、◯◯アプリからバージョンアップと有料コースの知らせが届いた。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「相手に</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を聞かなくてもの日々の行動で</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を予想してくれる機能？！より具体的なシュチュエーションでの対応方法？？！！相手がなんでも言うことを聞いてくれるキラーワード１００選！！！？？？」</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かっさーは迷わず有料コースの課金ボタンを押したのだった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20253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73027B6E-AF18-9A2F-3A16-40A142F7ED9F}"/>
              </a:ext>
            </a:extLst>
          </p:cNvPr>
          <p:cNvSpPr/>
          <p:nvPr/>
        </p:nvSpPr>
        <p:spPr>
          <a:xfrm>
            <a:off x="11201400" y="3268269"/>
            <a:ext cx="6647256" cy="6647256"/>
          </a:xfrm>
          <a:custGeom>
            <a:avLst/>
            <a:gdLst/>
            <a:ahLst/>
            <a:cxnLst/>
            <a:rect l="l" t="t" r="r" b="b"/>
            <a:pathLst>
              <a:path w="5816692" h="5816692">
                <a:moveTo>
                  <a:pt x="0" y="0"/>
                </a:moveTo>
                <a:lnTo>
                  <a:pt x="5816693" y="0"/>
                </a:lnTo>
                <a:lnTo>
                  <a:pt x="5816693" y="5816692"/>
                </a:lnTo>
                <a:lnTo>
                  <a:pt x="0" y="5816692"/>
                </a:lnTo>
                <a:lnTo>
                  <a:pt x="0" y="0"/>
                </a:lnTo>
                <a:close/>
              </a:path>
            </a:pathLst>
          </a:custGeom>
          <a:blipFill>
            <a:blip r:embed="rId2">
              <a:alphaModFix amt="20000"/>
            </a:blip>
            <a:stretch>
              <a:fillRect/>
            </a:stretch>
          </a:blipFill>
          <a:effectLst>
            <a:softEdge rad="635000"/>
          </a:effectLst>
        </p:spPr>
      </p:sp>
      <p:sp>
        <p:nvSpPr>
          <p:cNvPr id="2" name="TextBox 2"/>
          <p:cNvSpPr txBox="1"/>
          <p:nvPr/>
        </p:nvSpPr>
        <p:spPr>
          <a:xfrm>
            <a:off x="6907438" y="371475"/>
            <a:ext cx="9683724" cy="985976"/>
          </a:xfrm>
          <a:prstGeom prst="rect">
            <a:avLst/>
          </a:prstGeom>
        </p:spPr>
        <p:txBody>
          <a:bodyPr lIns="0" tIns="0" rIns="0" bIns="0" rtlCol="0" anchor="t">
            <a:spAutoFit/>
          </a:bodyPr>
          <a:lstStyle/>
          <a:p>
            <a:pPr marL="0" lvl="0" indent="0" algn="l">
              <a:lnSpc>
                <a:spcPts val="8399"/>
              </a:lnSpc>
            </a:pPr>
            <a:r>
              <a:rPr lang="en-US" sz="6999" b="1" dirty="0">
                <a:solidFill>
                  <a:srgbClr val="1E1C1D"/>
                </a:solidFill>
                <a:latin typeface="Meiryo UI" panose="020B0604030504040204" pitchFamily="50" charset="-128"/>
                <a:ea typeface="Meiryo UI" panose="020B0604030504040204" pitchFamily="50" charset="-128"/>
                <a:cs typeface="DNP  秀英角ゴシック銀  Std Bold"/>
                <a:sym typeface="DNP  秀英角ゴシック銀  Std Bold"/>
              </a:rPr>
              <a:t>Agenda</a:t>
            </a:r>
          </a:p>
        </p:txBody>
      </p:sp>
      <p:sp>
        <p:nvSpPr>
          <p:cNvPr id="3" name="TextBox 3"/>
          <p:cNvSpPr txBox="1"/>
          <p:nvPr/>
        </p:nvSpPr>
        <p:spPr>
          <a:xfrm>
            <a:off x="7391400" y="3268269"/>
            <a:ext cx="9683724" cy="3173369"/>
          </a:xfrm>
          <a:prstGeom prst="rect">
            <a:avLst/>
          </a:prstGeom>
        </p:spPr>
        <p:txBody>
          <a:bodyPr lIns="0" tIns="0" rIns="0" bIns="0" rtlCol="0" anchor="t">
            <a:spAutoFit/>
          </a:bodyPr>
          <a:lstStyle/>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メンバー紹介</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アプリ概要</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アプリデモ</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アーキテクチャ</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コード説明</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今回の学び</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p:txBody>
      </p:sp>
      <p:sp>
        <p:nvSpPr>
          <p:cNvPr id="4" name="Freeform 4"/>
          <p:cNvSpPr/>
          <p:nvPr/>
        </p:nvSpPr>
        <p:spPr>
          <a:xfrm rot="5400000">
            <a:off x="-2393986" y="2276637"/>
            <a:ext cx="10415803" cy="5719222"/>
          </a:xfrm>
          <a:custGeom>
            <a:avLst/>
            <a:gdLst/>
            <a:ahLst/>
            <a:cxnLst/>
            <a:rect l="l" t="t" r="r" b="b"/>
            <a:pathLst>
              <a:path w="10415803" h="5719222">
                <a:moveTo>
                  <a:pt x="0" y="0"/>
                </a:moveTo>
                <a:lnTo>
                  <a:pt x="10415803" y="0"/>
                </a:lnTo>
                <a:lnTo>
                  <a:pt x="10415803" y="5719223"/>
                </a:lnTo>
                <a:lnTo>
                  <a:pt x="0" y="5719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メンバー紹介</a:t>
            </a: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＆チーム目標</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E6737-3784-370A-612B-0781BECB441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CD96E3D-D94A-774A-20DC-549F43DC4AF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9AC7A026-3681-F290-8A19-72FF9F9F8553}"/>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2EB23FF5-F13B-E941-B6FB-33513BCCA5DD}"/>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56143FB4-490A-F447-F024-E1228AD6E9B9}"/>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51ED5192-28B0-27AF-79D1-AABD8019C00A}"/>
              </a:ext>
            </a:extLst>
          </p:cNvPr>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ZEN角ゴシックNEW Medium"/>
                <a:ea typeface="ZEN角ゴシックNEW Medium"/>
                <a:cs typeface="ZEN角ゴシックNEW Medium"/>
                <a:sym typeface="ZEN角ゴシックNEW Medium"/>
              </a:rPr>
              <a:t>メンバー紹介＆チーム目標</a:t>
            </a:r>
            <a:endParaRPr lang="en-US" sz="3600" b="1" spc="359" dirty="0">
              <a:solidFill>
                <a:srgbClr val="333333"/>
              </a:solidFill>
              <a:latin typeface="ZEN角ゴシックNEW Medium"/>
              <a:ea typeface="ZEN角ゴシックNEW Medium"/>
              <a:cs typeface="ZEN角ゴシックNEW Medium"/>
              <a:sym typeface="ZEN角ゴシックNEW Medium"/>
            </a:endParaRPr>
          </a:p>
        </p:txBody>
      </p:sp>
      <p:sp>
        <p:nvSpPr>
          <p:cNvPr id="8" name="Google Shape;77;p1">
            <a:extLst>
              <a:ext uri="{FF2B5EF4-FFF2-40B4-BE49-F238E27FC236}">
                <a16:creationId xmlns:a16="http://schemas.microsoft.com/office/drawing/2014/main" id="{F2955D5E-E98C-9DB1-1AF7-6C88A67DB347}"/>
              </a:ext>
            </a:extLst>
          </p:cNvPr>
          <p:cNvSpPr txBox="1"/>
          <p:nvPr/>
        </p:nvSpPr>
        <p:spPr>
          <a:xfrm>
            <a:off x="8090719" y="1622403"/>
            <a:ext cx="9685417"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5400" dirty="0">
                <a:solidFill>
                  <a:schemeClr val="dk1"/>
                </a:solidFill>
              </a:rPr>
              <a:t>チーム：</a:t>
            </a:r>
            <a:r>
              <a:rPr lang="ja-JP" altLang="en-US" sz="5400" dirty="0">
                <a:solidFill>
                  <a:schemeClr val="dk1"/>
                </a:solidFill>
              </a:rPr>
              <a:t>とんこつディバイン</a:t>
            </a:r>
            <a:endParaRPr sz="2800" dirty="0"/>
          </a:p>
        </p:txBody>
      </p:sp>
      <p:sp>
        <p:nvSpPr>
          <p:cNvPr id="9" name="Google Shape;78;p1">
            <a:extLst>
              <a:ext uri="{FF2B5EF4-FFF2-40B4-BE49-F238E27FC236}">
                <a16:creationId xmlns:a16="http://schemas.microsoft.com/office/drawing/2014/main" id="{68A7CD29-F418-CA54-0788-28CD74F172F0}"/>
              </a:ext>
            </a:extLst>
          </p:cNvPr>
          <p:cNvSpPr txBox="1"/>
          <p:nvPr/>
        </p:nvSpPr>
        <p:spPr>
          <a:xfrm>
            <a:off x="8090719" y="2454985"/>
            <a:ext cx="9294814" cy="21667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800" b="1" dirty="0">
                <a:solidFill>
                  <a:schemeClr val="dk1"/>
                </a:solidFill>
                <a:latin typeface="Meiryo UI" panose="020B0604030504040204" pitchFamily="50" charset="-128"/>
                <a:ea typeface="Meiryo UI" panose="020B0604030504040204" pitchFamily="50" charset="-128"/>
              </a:rPr>
              <a:t>チーム名の由来</a:t>
            </a:r>
            <a:endParaRPr sz="2800" b="1" dirty="0">
              <a:solidFill>
                <a:schemeClr val="dk1"/>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sz="2800" dirty="0">
                <a:solidFill>
                  <a:schemeClr val="dk1"/>
                </a:solidFill>
                <a:latin typeface="Meiryo UI" panose="020B0604030504040204" pitchFamily="50" charset="-128"/>
                <a:ea typeface="Meiryo UI" panose="020B0604030504040204" pitchFamily="50" charset="-128"/>
              </a:rPr>
              <a:t>メンバーの共通の好物が「</a:t>
            </a:r>
            <a:r>
              <a:rPr lang="ja-JP" altLang="en-US" sz="2800" dirty="0">
                <a:solidFill>
                  <a:schemeClr val="dk1"/>
                </a:solidFill>
                <a:latin typeface="Meiryo UI" panose="020B0604030504040204" pitchFamily="50" charset="-128"/>
                <a:ea typeface="Meiryo UI" panose="020B0604030504040204" pitchFamily="50" charset="-128"/>
              </a:rPr>
              <a:t>ラーメン</a:t>
            </a:r>
            <a:r>
              <a:rPr lang="ja-JP" sz="2800" dirty="0">
                <a:solidFill>
                  <a:schemeClr val="dk1"/>
                </a:solidFill>
                <a:latin typeface="Meiryo UI" panose="020B0604030504040204" pitchFamily="50" charset="-128"/>
                <a:ea typeface="Meiryo UI" panose="020B0604030504040204" pitchFamily="50" charset="-128"/>
              </a:rPr>
              <a:t>」で</a:t>
            </a:r>
            <a:r>
              <a:rPr lang="ja-JP" altLang="en-US" sz="2800" dirty="0">
                <a:solidFill>
                  <a:schemeClr val="dk1"/>
                </a:solidFill>
                <a:latin typeface="Meiryo UI" panose="020B0604030504040204" pitchFamily="50" charset="-128"/>
                <a:ea typeface="Meiryo UI" panose="020B0604030504040204" pitchFamily="50" charset="-128"/>
              </a:rPr>
              <a:t>福岡に縁があるメンバーが多かった為、</a:t>
            </a:r>
            <a:r>
              <a:rPr lang="ja-JP" sz="2800" dirty="0">
                <a:solidFill>
                  <a:schemeClr val="dk1"/>
                </a:solidFill>
                <a:latin typeface="Meiryo UI" panose="020B0604030504040204" pitchFamily="50" charset="-128"/>
                <a:ea typeface="Meiryo UI" panose="020B0604030504040204" pitchFamily="50" charset="-128"/>
              </a:rPr>
              <a:t>ChatGPTにネーミングを依頼。</a:t>
            </a:r>
            <a:r>
              <a:rPr lang="ja-JP" altLang="en-US" sz="2800" dirty="0">
                <a:solidFill>
                  <a:srgbClr val="1D1C1D"/>
                </a:solidFill>
                <a:latin typeface="Meiryo UI" panose="020B0604030504040204" pitchFamily="50" charset="-128"/>
                <a:ea typeface="Meiryo UI" panose="020B0604030504040204" pitchFamily="50" charset="-128"/>
              </a:rPr>
              <a:t>熱血とんこつ隊・とんこつレジェンズとの</a:t>
            </a:r>
            <a:r>
              <a:rPr lang="ja-JP" sz="2800" dirty="0">
                <a:solidFill>
                  <a:srgbClr val="1D1C1D"/>
                </a:solidFill>
                <a:latin typeface="Meiryo UI" panose="020B0604030504040204" pitchFamily="50" charset="-128"/>
                <a:ea typeface="Meiryo UI" panose="020B0604030504040204" pitchFamily="50" charset="-128"/>
              </a:rPr>
              <a:t>激戦を制し</a:t>
            </a:r>
            <a:r>
              <a:rPr lang="ja-JP" altLang="en-US" sz="2800" dirty="0">
                <a:solidFill>
                  <a:srgbClr val="1D1C1D"/>
                </a:solidFill>
                <a:latin typeface="Meiryo UI" panose="020B0604030504040204" pitchFamily="50" charset="-128"/>
                <a:ea typeface="Meiryo UI" panose="020B0604030504040204" pitchFamily="50" charset="-128"/>
              </a:rPr>
              <a:t>とんこつディバイン（神々しい）</a:t>
            </a:r>
            <a:r>
              <a:rPr lang="ja-JP" sz="2800" dirty="0">
                <a:solidFill>
                  <a:srgbClr val="1D1C1D"/>
                </a:solidFill>
                <a:latin typeface="Meiryo UI" panose="020B0604030504040204" pitchFamily="50" charset="-128"/>
                <a:ea typeface="Meiryo UI" panose="020B0604030504040204" pitchFamily="50" charset="-128"/>
              </a:rPr>
              <a:t>となる。</a:t>
            </a:r>
            <a:endParaRPr sz="2800" dirty="0">
              <a:solidFill>
                <a:schemeClr val="dk1"/>
              </a:solidFill>
              <a:latin typeface="Meiryo UI" panose="020B0604030504040204" pitchFamily="50" charset="-128"/>
              <a:ea typeface="Meiryo UI" panose="020B0604030504040204" pitchFamily="50" charset="-128"/>
            </a:endParaRPr>
          </a:p>
        </p:txBody>
      </p:sp>
      <p:sp>
        <p:nvSpPr>
          <p:cNvPr id="10" name="Google Shape;79;p1">
            <a:extLst>
              <a:ext uri="{FF2B5EF4-FFF2-40B4-BE49-F238E27FC236}">
                <a16:creationId xmlns:a16="http://schemas.microsoft.com/office/drawing/2014/main" id="{8F1B6DD0-61CC-6BD3-D010-4617FA576C6C}"/>
              </a:ext>
            </a:extLst>
          </p:cNvPr>
          <p:cNvSpPr txBox="1"/>
          <p:nvPr/>
        </p:nvSpPr>
        <p:spPr>
          <a:xfrm>
            <a:off x="458785" y="8903013"/>
            <a:ext cx="6963945" cy="114028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rgbClr val="1D1C1D"/>
                </a:solidFill>
              </a:rPr>
              <a:t>目標</a:t>
            </a:r>
            <a:br>
              <a:rPr lang="ja-JP" sz="1800" b="1" dirty="0">
                <a:solidFill>
                  <a:srgbClr val="1D1C1D"/>
                </a:solidFill>
              </a:rPr>
            </a:br>
            <a:r>
              <a:rPr lang="ja-JP" sz="1800" dirty="0">
                <a:solidFill>
                  <a:schemeClr val="dk1"/>
                </a:solidFill>
              </a:rPr>
              <a:t>・全員が基本的なデータ分析をできるようになる</a:t>
            </a:r>
            <a:endParaRPr sz="1800"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・積極的にコミュニケーションをとる</a:t>
            </a:r>
            <a:endParaRPr sz="1800" dirty="0">
              <a:solidFill>
                <a:schemeClr val="dk1"/>
              </a:solidFill>
            </a:endParaRPr>
          </a:p>
        </p:txBody>
      </p:sp>
      <p:sp>
        <p:nvSpPr>
          <p:cNvPr id="11" name="Google Shape;80;p1">
            <a:extLst>
              <a:ext uri="{FF2B5EF4-FFF2-40B4-BE49-F238E27FC236}">
                <a16:creationId xmlns:a16="http://schemas.microsoft.com/office/drawing/2014/main" id="{8F5C6179-2C57-10A9-5103-7A570945F357}"/>
              </a:ext>
            </a:extLst>
          </p:cNvPr>
          <p:cNvSpPr txBox="1"/>
          <p:nvPr/>
        </p:nvSpPr>
        <p:spPr>
          <a:xfrm>
            <a:off x="7944344" y="8192951"/>
            <a:ext cx="9925982"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chemeClr val="dk1"/>
                </a:solidFill>
              </a:rPr>
              <a:t>チームメンバー</a:t>
            </a:r>
            <a:endParaRPr sz="1800" b="1"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じゅん／池田潤　　なりさん／成田弘　　</a:t>
            </a:r>
            <a:endParaRPr sz="1800" dirty="0">
              <a:solidFill>
                <a:schemeClr val="dk1"/>
              </a:solidFill>
            </a:endParaRPr>
          </a:p>
        </p:txBody>
      </p:sp>
      <p:sp>
        <p:nvSpPr>
          <p:cNvPr id="16" name="Google Shape;85;p1">
            <a:extLst>
              <a:ext uri="{FF2B5EF4-FFF2-40B4-BE49-F238E27FC236}">
                <a16:creationId xmlns:a16="http://schemas.microsoft.com/office/drawing/2014/main" id="{C0A5C997-B1B5-19D2-E7EE-B765702CE7F1}"/>
              </a:ext>
            </a:extLst>
          </p:cNvPr>
          <p:cNvSpPr txBox="1"/>
          <p:nvPr/>
        </p:nvSpPr>
        <p:spPr>
          <a:xfrm>
            <a:off x="15662036" y="9563295"/>
            <a:ext cx="2114100" cy="4800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ja-JP" sz="2400" b="1" dirty="0">
                <a:solidFill>
                  <a:schemeClr val="dk2"/>
                </a:solidFill>
              </a:rPr>
              <a:t>今回の主人公</a:t>
            </a:r>
            <a:endParaRPr sz="2400" b="1" dirty="0">
              <a:solidFill>
                <a:schemeClr val="dk2"/>
              </a:solidFill>
            </a:endParaRPr>
          </a:p>
        </p:txBody>
      </p:sp>
      <p:sp>
        <p:nvSpPr>
          <p:cNvPr id="17" name="Freeform 14">
            <a:extLst>
              <a:ext uri="{FF2B5EF4-FFF2-40B4-BE49-F238E27FC236}">
                <a16:creationId xmlns:a16="http://schemas.microsoft.com/office/drawing/2014/main" id="{BBE807A8-AEE2-65D4-D1A6-9FD7EECAD147}"/>
              </a:ext>
            </a:extLst>
          </p:cNvPr>
          <p:cNvSpPr/>
          <p:nvPr/>
        </p:nvSpPr>
        <p:spPr>
          <a:xfrm>
            <a:off x="125762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2"/>
            <a:stretch>
              <a:fillRect/>
            </a:stretch>
          </a:blipFill>
        </p:spPr>
      </p:sp>
      <p:sp>
        <p:nvSpPr>
          <p:cNvPr id="18" name="Freeform 15">
            <a:extLst>
              <a:ext uri="{FF2B5EF4-FFF2-40B4-BE49-F238E27FC236}">
                <a16:creationId xmlns:a16="http://schemas.microsoft.com/office/drawing/2014/main" id="{6E401398-AE25-EFC1-5FA4-7122741543B2}"/>
              </a:ext>
            </a:extLst>
          </p:cNvPr>
          <p:cNvSpPr/>
          <p:nvPr/>
        </p:nvSpPr>
        <p:spPr>
          <a:xfrm>
            <a:off x="151670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3"/>
            <a:stretch>
              <a:fillRect/>
            </a:stretch>
          </a:blipFill>
        </p:spPr>
      </p:sp>
      <p:pic>
        <p:nvPicPr>
          <p:cNvPr id="22" name="図 21">
            <a:extLst>
              <a:ext uri="{FF2B5EF4-FFF2-40B4-BE49-F238E27FC236}">
                <a16:creationId xmlns:a16="http://schemas.microsoft.com/office/drawing/2014/main" id="{B4A727D4-A276-F503-950D-13543CF93382}"/>
              </a:ext>
            </a:extLst>
          </p:cNvPr>
          <p:cNvPicPr>
            <a:picLocks noChangeAspect="1"/>
          </p:cNvPicPr>
          <p:nvPr/>
        </p:nvPicPr>
        <p:blipFill>
          <a:blip r:embed="rId4"/>
          <a:stretch>
            <a:fillRect/>
          </a:stretch>
        </p:blipFill>
        <p:spPr>
          <a:xfrm>
            <a:off x="458786" y="1764161"/>
            <a:ext cx="6963945" cy="6949438"/>
          </a:xfrm>
          <a:prstGeom prst="rect">
            <a:avLst/>
          </a:prstGeom>
        </p:spPr>
      </p:pic>
      <p:sp>
        <p:nvSpPr>
          <p:cNvPr id="23" name="Freeform 16">
            <a:extLst>
              <a:ext uri="{FF2B5EF4-FFF2-40B4-BE49-F238E27FC236}">
                <a16:creationId xmlns:a16="http://schemas.microsoft.com/office/drawing/2014/main" id="{0118DC1F-97D8-D18D-BB93-7F5F1DFC6661}"/>
              </a:ext>
            </a:extLst>
          </p:cNvPr>
          <p:cNvSpPr/>
          <p:nvPr/>
        </p:nvSpPr>
        <p:spPr>
          <a:xfrm>
            <a:off x="103664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5"/>
            <a:stretch>
              <a:fillRect/>
            </a:stretch>
          </a:blipFill>
        </p:spPr>
      </p:sp>
      <p:sp>
        <p:nvSpPr>
          <p:cNvPr id="24" name="Freeform 17">
            <a:extLst>
              <a:ext uri="{FF2B5EF4-FFF2-40B4-BE49-F238E27FC236}">
                <a16:creationId xmlns:a16="http://schemas.microsoft.com/office/drawing/2014/main" id="{463FF4CD-16E0-749F-8D3A-C205AABE57A9}"/>
              </a:ext>
            </a:extLst>
          </p:cNvPr>
          <p:cNvSpPr/>
          <p:nvPr/>
        </p:nvSpPr>
        <p:spPr>
          <a:xfrm>
            <a:off x="7944344" y="5364665"/>
            <a:ext cx="2674435" cy="2674435"/>
          </a:xfrm>
          <a:custGeom>
            <a:avLst/>
            <a:gdLst/>
            <a:ahLst/>
            <a:cxnLst/>
            <a:rect l="l" t="t" r="r" b="b"/>
            <a:pathLst>
              <a:path w="3863756" h="3863756">
                <a:moveTo>
                  <a:pt x="0" y="0"/>
                </a:moveTo>
                <a:lnTo>
                  <a:pt x="3863756" y="0"/>
                </a:lnTo>
                <a:lnTo>
                  <a:pt x="3863756" y="3863756"/>
                </a:lnTo>
                <a:lnTo>
                  <a:pt x="0" y="3863756"/>
                </a:lnTo>
                <a:lnTo>
                  <a:pt x="0" y="0"/>
                </a:lnTo>
                <a:close/>
              </a:path>
            </a:pathLst>
          </a:custGeom>
          <a:blipFill>
            <a:blip r:embed="rId6"/>
            <a:stretch>
              <a:fillRect/>
            </a:stretch>
          </a:blipFill>
        </p:spPr>
      </p:sp>
    </p:spTree>
    <p:extLst>
      <p:ext uri="{BB962C8B-B14F-4D97-AF65-F5344CB8AC3E}">
        <p14:creationId xmlns:p14="http://schemas.microsoft.com/office/powerpoint/2010/main" val="54353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45E27-89A5-2193-13A4-90C94B2C30D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6FC05D3-232F-ECBF-1A01-EB3DBAB1FBD6}"/>
              </a:ext>
            </a:extLst>
          </p:cNvPr>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プロローグ（ペルソナ）</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a:extLst>
              <a:ext uri="{FF2B5EF4-FFF2-40B4-BE49-F238E27FC236}">
                <a16:creationId xmlns:a16="http://schemas.microsoft.com/office/drawing/2014/main" id="{AFE04AAC-86DE-4EAB-E403-F266789F60F1}"/>
              </a:ext>
            </a:extLst>
          </p:cNvPr>
          <p:cNvGrpSpPr/>
          <p:nvPr/>
        </p:nvGrpSpPr>
        <p:grpSpPr>
          <a:xfrm>
            <a:off x="14533478" y="6532478"/>
            <a:ext cx="3754522" cy="3754522"/>
            <a:chOff x="0" y="0"/>
            <a:chExt cx="5006029" cy="5006029"/>
          </a:xfrm>
        </p:grpSpPr>
        <p:grpSp>
          <p:nvGrpSpPr>
            <p:cNvPr id="4" name="Group 4">
              <a:extLst>
                <a:ext uri="{FF2B5EF4-FFF2-40B4-BE49-F238E27FC236}">
                  <a16:creationId xmlns:a16="http://schemas.microsoft.com/office/drawing/2014/main" id="{2C02E199-76D0-ECBB-3538-64A57C765FF9}"/>
                </a:ext>
              </a:extLst>
            </p:cNvPr>
            <p:cNvGrpSpPr/>
            <p:nvPr/>
          </p:nvGrpSpPr>
          <p:grpSpPr>
            <a:xfrm>
              <a:off x="2503014" y="2503014"/>
              <a:ext cx="1251507" cy="1251507"/>
              <a:chOff x="0" y="0"/>
              <a:chExt cx="1913890" cy="1913890"/>
            </a:xfrm>
          </p:grpSpPr>
          <p:sp>
            <p:nvSpPr>
              <p:cNvPr id="5" name="Freeform 5">
                <a:extLst>
                  <a:ext uri="{FF2B5EF4-FFF2-40B4-BE49-F238E27FC236}">
                    <a16:creationId xmlns:a16="http://schemas.microsoft.com/office/drawing/2014/main" id="{0ADB330A-DE8F-EF13-DEA6-9769ED00A69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a:extLst>
                <a:ext uri="{FF2B5EF4-FFF2-40B4-BE49-F238E27FC236}">
                  <a16:creationId xmlns:a16="http://schemas.microsoft.com/office/drawing/2014/main" id="{082BFC01-3650-7AD4-6213-3F39D8EF12D2}"/>
                </a:ext>
              </a:extLst>
            </p:cNvPr>
            <p:cNvGrpSpPr/>
            <p:nvPr/>
          </p:nvGrpSpPr>
          <p:grpSpPr>
            <a:xfrm>
              <a:off x="2503014" y="1251507"/>
              <a:ext cx="1251507" cy="1251507"/>
              <a:chOff x="0" y="0"/>
              <a:chExt cx="1913890" cy="1913890"/>
            </a:xfrm>
          </p:grpSpPr>
          <p:sp>
            <p:nvSpPr>
              <p:cNvPr id="7" name="Freeform 7">
                <a:extLst>
                  <a:ext uri="{FF2B5EF4-FFF2-40B4-BE49-F238E27FC236}">
                    <a16:creationId xmlns:a16="http://schemas.microsoft.com/office/drawing/2014/main" id="{1623ACE9-8B4F-5925-BD8F-C9BFECA7A952}"/>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a:extLst>
                <a:ext uri="{FF2B5EF4-FFF2-40B4-BE49-F238E27FC236}">
                  <a16:creationId xmlns:a16="http://schemas.microsoft.com/office/drawing/2014/main" id="{D8F3303F-B348-750F-E941-80CCED7F78FB}"/>
                </a:ext>
              </a:extLst>
            </p:cNvPr>
            <p:cNvGrpSpPr/>
            <p:nvPr/>
          </p:nvGrpSpPr>
          <p:grpSpPr>
            <a:xfrm>
              <a:off x="1251507" y="2503014"/>
              <a:ext cx="1251507" cy="1251507"/>
              <a:chOff x="0" y="0"/>
              <a:chExt cx="1913890" cy="1913890"/>
            </a:xfrm>
          </p:grpSpPr>
          <p:sp>
            <p:nvSpPr>
              <p:cNvPr id="9" name="Freeform 9">
                <a:extLst>
                  <a:ext uri="{FF2B5EF4-FFF2-40B4-BE49-F238E27FC236}">
                    <a16:creationId xmlns:a16="http://schemas.microsoft.com/office/drawing/2014/main" id="{1032CE94-7E28-AFCB-09DB-4AFA005B454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a:extLst>
                <a:ext uri="{FF2B5EF4-FFF2-40B4-BE49-F238E27FC236}">
                  <a16:creationId xmlns:a16="http://schemas.microsoft.com/office/drawing/2014/main" id="{2667EF96-0CA2-3770-9E93-A181091535EA}"/>
                </a:ext>
              </a:extLst>
            </p:cNvPr>
            <p:cNvGrpSpPr/>
            <p:nvPr/>
          </p:nvGrpSpPr>
          <p:grpSpPr>
            <a:xfrm>
              <a:off x="3754522" y="3754522"/>
              <a:ext cx="1251507" cy="1251507"/>
              <a:chOff x="0" y="0"/>
              <a:chExt cx="1913890" cy="1913890"/>
            </a:xfrm>
          </p:grpSpPr>
          <p:sp>
            <p:nvSpPr>
              <p:cNvPr id="11" name="Freeform 11">
                <a:extLst>
                  <a:ext uri="{FF2B5EF4-FFF2-40B4-BE49-F238E27FC236}">
                    <a16:creationId xmlns:a16="http://schemas.microsoft.com/office/drawing/2014/main" id="{80F46DFA-9260-7D1A-8462-96ADCAFC4AB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a:extLst>
                <a:ext uri="{FF2B5EF4-FFF2-40B4-BE49-F238E27FC236}">
                  <a16:creationId xmlns:a16="http://schemas.microsoft.com/office/drawing/2014/main" id="{49DE08A7-2FC3-A61A-96D8-0EBEDF28EB68}"/>
                </a:ext>
              </a:extLst>
            </p:cNvPr>
            <p:cNvGrpSpPr/>
            <p:nvPr/>
          </p:nvGrpSpPr>
          <p:grpSpPr>
            <a:xfrm>
              <a:off x="3754522" y="2503014"/>
              <a:ext cx="1251507" cy="1251507"/>
              <a:chOff x="0" y="0"/>
              <a:chExt cx="1913890" cy="1913890"/>
            </a:xfrm>
          </p:grpSpPr>
          <p:sp>
            <p:nvSpPr>
              <p:cNvPr id="13" name="Freeform 13">
                <a:extLst>
                  <a:ext uri="{FF2B5EF4-FFF2-40B4-BE49-F238E27FC236}">
                    <a16:creationId xmlns:a16="http://schemas.microsoft.com/office/drawing/2014/main" id="{E6FD1323-9839-E715-DB76-3A5BD73435C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a:extLst>
                <a:ext uri="{FF2B5EF4-FFF2-40B4-BE49-F238E27FC236}">
                  <a16:creationId xmlns:a16="http://schemas.microsoft.com/office/drawing/2014/main" id="{DE118461-F6AC-A6E2-3859-9266CF540E95}"/>
                </a:ext>
              </a:extLst>
            </p:cNvPr>
            <p:cNvGrpSpPr/>
            <p:nvPr/>
          </p:nvGrpSpPr>
          <p:grpSpPr>
            <a:xfrm>
              <a:off x="2503014" y="3754522"/>
              <a:ext cx="1251507" cy="1251507"/>
              <a:chOff x="0" y="0"/>
              <a:chExt cx="1913890" cy="1913890"/>
            </a:xfrm>
          </p:grpSpPr>
          <p:sp>
            <p:nvSpPr>
              <p:cNvPr id="15" name="Freeform 15">
                <a:extLst>
                  <a:ext uri="{FF2B5EF4-FFF2-40B4-BE49-F238E27FC236}">
                    <a16:creationId xmlns:a16="http://schemas.microsoft.com/office/drawing/2014/main" id="{CEC24118-178D-21C2-3305-6907A47B0B8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a:extLst>
                <a:ext uri="{FF2B5EF4-FFF2-40B4-BE49-F238E27FC236}">
                  <a16:creationId xmlns:a16="http://schemas.microsoft.com/office/drawing/2014/main" id="{35B3225C-6B94-49F0-8194-E23455882518}"/>
                </a:ext>
              </a:extLst>
            </p:cNvPr>
            <p:cNvGrpSpPr/>
            <p:nvPr/>
          </p:nvGrpSpPr>
          <p:grpSpPr>
            <a:xfrm>
              <a:off x="3754522" y="1251507"/>
              <a:ext cx="1251507" cy="1251507"/>
              <a:chOff x="0" y="0"/>
              <a:chExt cx="1913890" cy="1913890"/>
            </a:xfrm>
          </p:grpSpPr>
          <p:sp>
            <p:nvSpPr>
              <p:cNvPr id="17" name="Freeform 17">
                <a:extLst>
                  <a:ext uri="{FF2B5EF4-FFF2-40B4-BE49-F238E27FC236}">
                    <a16:creationId xmlns:a16="http://schemas.microsoft.com/office/drawing/2014/main" id="{DAC4420F-34D6-1A13-1988-434D6563EF4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a:extLst>
                <a:ext uri="{FF2B5EF4-FFF2-40B4-BE49-F238E27FC236}">
                  <a16:creationId xmlns:a16="http://schemas.microsoft.com/office/drawing/2014/main" id="{F49624C0-C158-81CD-2967-BA21762FBC37}"/>
                </a:ext>
              </a:extLst>
            </p:cNvPr>
            <p:cNvGrpSpPr/>
            <p:nvPr/>
          </p:nvGrpSpPr>
          <p:grpSpPr>
            <a:xfrm>
              <a:off x="1251507" y="3754522"/>
              <a:ext cx="1251507" cy="1251507"/>
              <a:chOff x="0" y="0"/>
              <a:chExt cx="1913890" cy="1913890"/>
            </a:xfrm>
          </p:grpSpPr>
          <p:sp>
            <p:nvSpPr>
              <p:cNvPr id="19" name="Freeform 19">
                <a:extLst>
                  <a:ext uri="{FF2B5EF4-FFF2-40B4-BE49-F238E27FC236}">
                    <a16:creationId xmlns:a16="http://schemas.microsoft.com/office/drawing/2014/main" id="{86059DFE-2AF1-0D15-8732-E20767288ED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a:extLst>
                <a:ext uri="{FF2B5EF4-FFF2-40B4-BE49-F238E27FC236}">
                  <a16:creationId xmlns:a16="http://schemas.microsoft.com/office/drawing/2014/main" id="{64230337-235E-D020-5B0F-E46A04FDAAD7}"/>
                </a:ext>
              </a:extLst>
            </p:cNvPr>
            <p:cNvGrpSpPr/>
            <p:nvPr/>
          </p:nvGrpSpPr>
          <p:grpSpPr>
            <a:xfrm>
              <a:off x="3754522" y="0"/>
              <a:ext cx="1251507" cy="1251507"/>
              <a:chOff x="0" y="0"/>
              <a:chExt cx="1913890" cy="1913890"/>
            </a:xfrm>
          </p:grpSpPr>
          <p:sp>
            <p:nvSpPr>
              <p:cNvPr id="21" name="Freeform 21">
                <a:extLst>
                  <a:ext uri="{FF2B5EF4-FFF2-40B4-BE49-F238E27FC236}">
                    <a16:creationId xmlns:a16="http://schemas.microsoft.com/office/drawing/2014/main" id="{61317B50-EC71-AE24-2204-E51EBA167CB0}"/>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a:extLst>
                <a:ext uri="{FF2B5EF4-FFF2-40B4-BE49-F238E27FC236}">
                  <a16:creationId xmlns:a16="http://schemas.microsoft.com/office/drawing/2014/main" id="{2D74F785-DFA5-DC90-D711-C8207E68F09B}"/>
                </a:ext>
              </a:extLst>
            </p:cNvPr>
            <p:cNvGrpSpPr/>
            <p:nvPr/>
          </p:nvGrpSpPr>
          <p:grpSpPr>
            <a:xfrm>
              <a:off x="0" y="3754522"/>
              <a:ext cx="1251507" cy="1251507"/>
              <a:chOff x="0" y="0"/>
              <a:chExt cx="1913890" cy="1913890"/>
            </a:xfrm>
          </p:grpSpPr>
          <p:sp>
            <p:nvSpPr>
              <p:cNvPr id="23" name="Freeform 23">
                <a:extLst>
                  <a:ext uri="{FF2B5EF4-FFF2-40B4-BE49-F238E27FC236}">
                    <a16:creationId xmlns:a16="http://schemas.microsoft.com/office/drawing/2014/main" id="{B5A21799-E092-D114-F5F7-6A3B98E4025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a:extLst>
                <a:ext uri="{FF2B5EF4-FFF2-40B4-BE49-F238E27FC236}">
                  <a16:creationId xmlns:a16="http://schemas.microsoft.com/office/drawing/2014/main" id="{20E2164B-96F3-2A1E-CA5B-4165593A7907}"/>
                </a:ext>
              </a:extLst>
            </p:cNvPr>
            <p:cNvGrpSpPr/>
            <p:nvPr/>
          </p:nvGrpSpPr>
          <p:grpSpPr>
            <a:xfrm>
              <a:off x="2503014" y="1251507"/>
              <a:ext cx="1251507" cy="1251507"/>
              <a:chOff x="0" y="0"/>
              <a:chExt cx="1913890" cy="1913890"/>
            </a:xfrm>
          </p:grpSpPr>
          <p:sp>
            <p:nvSpPr>
              <p:cNvPr id="25" name="Freeform 25">
                <a:extLst>
                  <a:ext uri="{FF2B5EF4-FFF2-40B4-BE49-F238E27FC236}">
                    <a16:creationId xmlns:a16="http://schemas.microsoft.com/office/drawing/2014/main" id="{F5067680-EFFE-7011-C4FD-6892A8FBB1D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a:extLst>
              <a:ext uri="{FF2B5EF4-FFF2-40B4-BE49-F238E27FC236}">
                <a16:creationId xmlns:a16="http://schemas.microsoft.com/office/drawing/2014/main" id="{818A24C4-5DE3-4B7C-CF02-888A6D0B33D9}"/>
              </a:ext>
            </a:extLst>
          </p:cNvPr>
          <p:cNvGrpSpPr/>
          <p:nvPr/>
        </p:nvGrpSpPr>
        <p:grpSpPr>
          <a:xfrm rot="-10800000">
            <a:off x="0" y="0"/>
            <a:ext cx="3754522" cy="3754522"/>
            <a:chOff x="0" y="0"/>
            <a:chExt cx="5006029" cy="5006029"/>
          </a:xfrm>
        </p:grpSpPr>
        <p:grpSp>
          <p:nvGrpSpPr>
            <p:cNvPr id="27" name="Group 27">
              <a:extLst>
                <a:ext uri="{FF2B5EF4-FFF2-40B4-BE49-F238E27FC236}">
                  <a16:creationId xmlns:a16="http://schemas.microsoft.com/office/drawing/2014/main" id="{96AF0B38-E6CE-B78C-AB67-5CC87E85E173}"/>
                </a:ext>
              </a:extLst>
            </p:cNvPr>
            <p:cNvGrpSpPr/>
            <p:nvPr/>
          </p:nvGrpSpPr>
          <p:grpSpPr>
            <a:xfrm>
              <a:off x="2503014" y="2503014"/>
              <a:ext cx="1251507" cy="1251507"/>
              <a:chOff x="0" y="0"/>
              <a:chExt cx="1913890" cy="1913890"/>
            </a:xfrm>
          </p:grpSpPr>
          <p:sp>
            <p:nvSpPr>
              <p:cNvPr id="28" name="Freeform 28">
                <a:extLst>
                  <a:ext uri="{FF2B5EF4-FFF2-40B4-BE49-F238E27FC236}">
                    <a16:creationId xmlns:a16="http://schemas.microsoft.com/office/drawing/2014/main" id="{93D865D5-E4B9-EF15-8513-5ED63AA53D21}"/>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a:extLst>
                <a:ext uri="{FF2B5EF4-FFF2-40B4-BE49-F238E27FC236}">
                  <a16:creationId xmlns:a16="http://schemas.microsoft.com/office/drawing/2014/main" id="{A01937B4-4143-3BAB-28AF-A6CECA678CCD}"/>
                </a:ext>
              </a:extLst>
            </p:cNvPr>
            <p:cNvGrpSpPr/>
            <p:nvPr/>
          </p:nvGrpSpPr>
          <p:grpSpPr>
            <a:xfrm>
              <a:off x="2503014" y="1251507"/>
              <a:ext cx="1251507" cy="1251507"/>
              <a:chOff x="0" y="0"/>
              <a:chExt cx="1913890" cy="1913890"/>
            </a:xfrm>
          </p:grpSpPr>
          <p:sp>
            <p:nvSpPr>
              <p:cNvPr id="30" name="Freeform 30">
                <a:extLst>
                  <a:ext uri="{FF2B5EF4-FFF2-40B4-BE49-F238E27FC236}">
                    <a16:creationId xmlns:a16="http://schemas.microsoft.com/office/drawing/2014/main" id="{34FF521E-5FBF-3950-0FCD-76FBC23B139B}"/>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a:extLst>
                <a:ext uri="{FF2B5EF4-FFF2-40B4-BE49-F238E27FC236}">
                  <a16:creationId xmlns:a16="http://schemas.microsoft.com/office/drawing/2014/main" id="{0B1BB92F-4C88-1476-4EF3-5D0CAFEA78D7}"/>
                </a:ext>
              </a:extLst>
            </p:cNvPr>
            <p:cNvGrpSpPr/>
            <p:nvPr/>
          </p:nvGrpSpPr>
          <p:grpSpPr>
            <a:xfrm>
              <a:off x="1251507" y="2503014"/>
              <a:ext cx="1251507" cy="1251507"/>
              <a:chOff x="0" y="0"/>
              <a:chExt cx="1913890" cy="1913890"/>
            </a:xfrm>
          </p:grpSpPr>
          <p:sp>
            <p:nvSpPr>
              <p:cNvPr id="32" name="Freeform 32">
                <a:extLst>
                  <a:ext uri="{FF2B5EF4-FFF2-40B4-BE49-F238E27FC236}">
                    <a16:creationId xmlns:a16="http://schemas.microsoft.com/office/drawing/2014/main" id="{8606D54E-098F-C6D5-ADB9-03EDACC24D4E}"/>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a:extLst>
                <a:ext uri="{FF2B5EF4-FFF2-40B4-BE49-F238E27FC236}">
                  <a16:creationId xmlns:a16="http://schemas.microsoft.com/office/drawing/2014/main" id="{3A13F03B-D42C-ACCF-9A76-ABDFE6AD022F}"/>
                </a:ext>
              </a:extLst>
            </p:cNvPr>
            <p:cNvGrpSpPr/>
            <p:nvPr/>
          </p:nvGrpSpPr>
          <p:grpSpPr>
            <a:xfrm>
              <a:off x="3754522" y="3754522"/>
              <a:ext cx="1251507" cy="1251507"/>
              <a:chOff x="0" y="0"/>
              <a:chExt cx="1913890" cy="1913890"/>
            </a:xfrm>
          </p:grpSpPr>
          <p:sp>
            <p:nvSpPr>
              <p:cNvPr id="34" name="Freeform 34">
                <a:extLst>
                  <a:ext uri="{FF2B5EF4-FFF2-40B4-BE49-F238E27FC236}">
                    <a16:creationId xmlns:a16="http://schemas.microsoft.com/office/drawing/2014/main" id="{A89A8625-E9CC-D0FE-16A0-3B47C40DD9A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a:extLst>
                <a:ext uri="{FF2B5EF4-FFF2-40B4-BE49-F238E27FC236}">
                  <a16:creationId xmlns:a16="http://schemas.microsoft.com/office/drawing/2014/main" id="{8FA4A83B-5FB9-81F9-3C8D-FBBCDFEB31CD}"/>
                </a:ext>
              </a:extLst>
            </p:cNvPr>
            <p:cNvGrpSpPr/>
            <p:nvPr/>
          </p:nvGrpSpPr>
          <p:grpSpPr>
            <a:xfrm>
              <a:off x="3754522" y="2503014"/>
              <a:ext cx="1251507" cy="1251507"/>
              <a:chOff x="0" y="0"/>
              <a:chExt cx="1913890" cy="1913890"/>
            </a:xfrm>
          </p:grpSpPr>
          <p:sp>
            <p:nvSpPr>
              <p:cNvPr id="36" name="Freeform 36">
                <a:extLst>
                  <a:ext uri="{FF2B5EF4-FFF2-40B4-BE49-F238E27FC236}">
                    <a16:creationId xmlns:a16="http://schemas.microsoft.com/office/drawing/2014/main" id="{99132A82-708E-D69A-B33D-EBB696FD10E3}"/>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a:extLst>
                <a:ext uri="{FF2B5EF4-FFF2-40B4-BE49-F238E27FC236}">
                  <a16:creationId xmlns:a16="http://schemas.microsoft.com/office/drawing/2014/main" id="{0E0EC929-FDCA-AEB6-75BE-80148083C48C}"/>
                </a:ext>
              </a:extLst>
            </p:cNvPr>
            <p:cNvGrpSpPr/>
            <p:nvPr/>
          </p:nvGrpSpPr>
          <p:grpSpPr>
            <a:xfrm>
              <a:off x="2503014" y="3754522"/>
              <a:ext cx="1251507" cy="1251507"/>
              <a:chOff x="0" y="0"/>
              <a:chExt cx="1913890" cy="1913890"/>
            </a:xfrm>
          </p:grpSpPr>
          <p:sp>
            <p:nvSpPr>
              <p:cNvPr id="38" name="Freeform 38">
                <a:extLst>
                  <a:ext uri="{FF2B5EF4-FFF2-40B4-BE49-F238E27FC236}">
                    <a16:creationId xmlns:a16="http://schemas.microsoft.com/office/drawing/2014/main" id="{A3219EFF-D401-59C6-C996-7712B84006BF}"/>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a:extLst>
                <a:ext uri="{FF2B5EF4-FFF2-40B4-BE49-F238E27FC236}">
                  <a16:creationId xmlns:a16="http://schemas.microsoft.com/office/drawing/2014/main" id="{A27F494B-02F9-66BC-78DF-2A31C59B42AA}"/>
                </a:ext>
              </a:extLst>
            </p:cNvPr>
            <p:cNvGrpSpPr/>
            <p:nvPr/>
          </p:nvGrpSpPr>
          <p:grpSpPr>
            <a:xfrm>
              <a:off x="3754522" y="1251507"/>
              <a:ext cx="1251507" cy="1251507"/>
              <a:chOff x="0" y="0"/>
              <a:chExt cx="1913890" cy="1913890"/>
            </a:xfrm>
          </p:grpSpPr>
          <p:sp>
            <p:nvSpPr>
              <p:cNvPr id="40" name="Freeform 40">
                <a:extLst>
                  <a:ext uri="{FF2B5EF4-FFF2-40B4-BE49-F238E27FC236}">
                    <a16:creationId xmlns:a16="http://schemas.microsoft.com/office/drawing/2014/main" id="{F7B928F0-84CB-51B3-8657-85ED66DED8D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a:extLst>
                <a:ext uri="{FF2B5EF4-FFF2-40B4-BE49-F238E27FC236}">
                  <a16:creationId xmlns:a16="http://schemas.microsoft.com/office/drawing/2014/main" id="{138FD5D1-F497-2DE3-856A-6BABE91B1E1D}"/>
                </a:ext>
              </a:extLst>
            </p:cNvPr>
            <p:cNvGrpSpPr/>
            <p:nvPr/>
          </p:nvGrpSpPr>
          <p:grpSpPr>
            <a:xfrm>
              <a:off x="1251507" y="3754522"/>
              <a:ext cx="1251507" cy="1251507"/>
              <a:chOff x="0" y="0"/>
              <a:chExt cx="1913890" cy="1913890"/>
            </a:xfrm>
          </p:grpSpPr>
          <p:sp>
            <p:nvSpPr>
              <p:cNvPr id="42" name="Freeform 42">
                <a:extLst>
                  <a:ext uri="{FF2B5EF4-FFF2-40B4-BE49-F238E27FC236}">
                    <a16:creationId xmlns:a16="http://schemas.microsoft.com/office/drawing/2014/main" id="{EC7E832E-81D6-2FE0-1AF0-80C2AB167C24}"/>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a:extLst>
                <a:ext uri="{FF2B5EF4-FFF2-40B4-BE49-F238E27FC236}">
                  <a16:creationId xmlns:a16="http://schemas.microsoft.com/office/drawing/2014/main" id="{748A607B-0419-F447-997E-207C1EB5FDF3}"/>
                </a:ext>
              </a:extLst>
            </p:cNvPr>
            <p:cNvGrpSpPr/>
            <p:nvPr/>
          </p:nvGrpSpPr>
          <p:grpSpPr>
            <a:xfrm>
              <a:off x="3754522" y="0"/>
              <a:ext cx="1251507" cy="1251507"/>
              <a:chOff x="0" y="0"/>
              <a:chExt cx="1913890" cy="1913890"/>
            </a:xfrm>
          </p:grpSpPr>
          <p:sp>
            <p:nvSpPr>
              <p:cNvPr id="44" name="Freeform 44">
                <a:extLst>
                  <a:ext uri="{FF2B5EF4-FFF2-40B4-BE49-F238E27FC236}">
                    <a16:creationId xmlns:a16="http://schemas.microsoft.com/office/drawing/2014/main" id="{F47F7B20-8F78-B9F4-EF1C-8A49F79700B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a:extLst>
                <a:ext uri="{FF2B5EF4-FFF2-40B4-BE49-F238E27FC236}">
                  <a16:creationId xmlns:a16="http://schemas.microsoft.com/office/drawing/2014/main" id="{91A1A679-3D2A-3F1F-42A5-416A48691738}"/>
                </a:ext>
              </a:extLst>
            </p:cNvPr>
            <p:cNvGrpSpPr/>
            <p:nvPr/>
          </p:nvGrpSpPr>
          <p:grpSpPr>
            <a:xfrm>
              <a:off x="0" y="3754522"/>
              <a:ext cx="1251507" cy="1251507"/>
              <a:chOff x="0" y="0"/>
              <a:chExt cx="1913890" cy="1913890"/>
            </a:xfrm>
          </p:grpSpPr>
          <p:sp>
            <p:nvSpPr>
              <p:cNvPr id="46" name="Freeform 46">
                <a:extLst>
                  <a:ext uri="{FF2B5EF4-FFF2-40B4-BE49-F238E27FC236}">
                    <a16:creationId xmlns:a16="http://schemas.microsoft.com/office/drawing/2014/main" id="{0D39E7D4-BF26-4A85-FD30-0E505939FBD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a:extLst>
                <a:ext uri="{FF2B5EF4-FFF2-40B4-BE49-F238E27FC236}">
                  <a16:creationId xmlns:a16="http://schemas.microsoft.com/office/drawing/2014/main" id="{D2A92B12-3004-936C-98BD-3DE890D92960}"/>
                </a:ext>
              </a:extLst>
            </p:cNvPr>
            <p:cNvGrpSpPr/>
            <p:nvPr/>
          </p:nvGrpSpPr>
          <p:grpSpPr>
            <a:xfrm>
              <a:off x="2503014" y="1251507"/>
              <a:ext cx="1251507" cy="1251507"/>
              <a:chOff x="0" y="0"/>
              <a:chExt cx="1913890" cy="1913890"/>
            </a:xfrm>
          </p:grpSpPr>
          <p:sp>
            <p:nvSpPr>
              <p:cNvPr id="48" name="Freeform 48">
                <a:extLst>
                  <a:ext uri="{FF2B5EF4-FFF2-40B4-BE49-F238E27FC236}">
                    <a16:creationId xmlns:a16="http://schemas.microsoft.com/office/drawing/2014/main" id="{86A0BAB1-86FA-D62B-5EC6-6DC7735E1F8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extLst>
      <p:ext uri="{BB962C8B-B14F-4D97-AF65-F5344CB8AC3E}">
        <p14:creationId xmlns:p14="http://schemas.microsoft.com/office/powerpoint/2010/main" val="256052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59704-B784-317D-0214-701635C8DE3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BFC538B-5FE1-C5F7-FE0B-34B4442E55DE}"/>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B69CC658-3D56-5748-EF3D-A2B3764AD5DE}"/>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8D679F21-99C2-7E67-477E-A258ECAA2690}"/>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2F9171E0-BEDD-1AE2-AB95-7C0B3F91B6A5}"/>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1296B96A-4B5B-A5C6-88E3-EDA14513D181}"/>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プロローグ（ペルソナ）</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CEE46AE8-6D27-6A63-2AF4-01923DE7A8FF}"/>
              </a:ext>
            </a:extLst>
          </p:cNvPr>
          <p:cNvSpPr txBox="1"/>
          <p:nvPr/>
        </p:nvSpPr>
        <p:spPr>
          <a:xfrm>
            <a:off x="442458" y="2171699"/>
            <a:ext cx="17388342" cy="570614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400" dirty="0">
                <a:solidFill>
                  <a:schemeClr val="dk1"/>
                </a:solidFill>
                <a:latin typeface="Meiryo UI" panose="020B0604030504040204" pitchFamily="50" charset="-128"/>
                <a:ea typeface="Meiryo UI" panose="020B0604030504040204" pitchFamily="50" charset="-128"/>
                <a:cs typeface="Meiryo"/>
                <a:sym typeface="Meiryo"/>
              </a:rPr>
              <a:t>福岡銀行</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の若きエース“</a:t>
            </a:r>
            <a:r>
              <a:rPr lang="ja-JP" altLang="en-US" sz="2400" b="1" i="0" dirty="0">
                <a:solidFill>
                  <a:srgbClr val="1D1C1D"/>
                </a:solidFill>
                <a:effectLst/>
                <a:latin typeface="Meiryo UI" panose="020B0604030504040204" pitchFamily="50" charset="-128"/>
                <a:ea typeface="Meiryo UI" panose="020B0604030504040204" pitchFamily="50" charset="-128"/>
              </a:rPr>
              <a:t>笠木充騎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”は悩んでいた。悩みの原因は九州電力から出向してして自分の上司になった</a:t>
            </a:r>
            <a:r>
              <a:rPr lang="ja-JP" altLang="en-US" sz="2400" b="1" i="0" dirty="0">
                <a:solidFill>
                  <a:srgbClr val="1D1C1D"/>
                </a:solidFill>
                <a:effectLst/>
                <a:latin typeface="Meiryo UI" panose="020B0604030504040204" pitchFamily="50" charset="-128"/>
                <a:ea typeface="Meiryo UI" panose="020B0604030504040204" pitchFamily="50" charset="-128"/>
              </a:rPr>
              <a:t>村松 将知との関係だ。</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「前任の成田支店長はとんこつラーメンさえ食べさせておけば全ての稟議にめくら判だったのに・・・」</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新しく担当になったサッポロビール窓口の池田さんもいつもヘラヘラして何考えているかわからないし・・</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何よりも付き合って半年になる彼女の</a:t>
            </a:r>
            <a:r>
              <a:rPr lang="ja-JP" altLang="en-US" sz="2400" b="1" i="0" dirty="0">
                <a:solidFill>
                  <a:srgbClr val="1D1C1D"/>
                </a:solidFill>
                <a:effectLst/>
                <a:latin typeface="Meiryo UI" panose="020B0604030504040204" pitchFamily="50" charset="-128"/>
                <a:ea typeface="Meiryo UI" panose="020B0604030504040204" pitchFamily="50" charset="-128"/>
              </a:rPr>
              <a:t>碧</a:t>
            </a:r>
            <a:r>
              <a:rPr lang="ja-JP" altLang="en-US" sz="2400" b="1" dirty="0">
                <a:solidFill>
                  <a:srgbClr val="1D1C1D"/>
                </a:solidFill>
                <a:latin typeface="Meiryo UI" panose="020B0604030504040204" pitchFamily="50" charset="-128"/>
                <a:ea typeface="Meiryo UI" panose="020B0604030504040204" pitchFamily="50" charset="-128"/>
              </a:rPr>
              <a:t>（通称みーりん）との関係がぎくしゃくしがちしている事が一番のストレスだった。</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dirty="0">
              <a:solidFill>
                <a:srgbClr val="1D1C1D"/>
              </a:solidFill>
              <a:latin typeface="Meiryo UI" panose="020B0604030504040204" pitchFamily="50" charset="-128"/>
              <a:ea typeface="Meiryo UI" panose="020B0604030504040204" pitchFamily="50" charset="-128"/>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そんなある日、夜の中洲を歩いていると、かつての同じ支店の先輩だった</a:t>
            </a:r>
            <a:r>
              <a:rPr lang="ja-JP" altLang="ja-JP" sz="2400" dirty="0">
                <a:solidFill>
                  <a:schemeClr val="dk1"/>
                </a:solidFill>
                <a:latin typeface="Meiryo UI" panose="020B0604030504040204" pitchFamily="50" charset="-128"/>
                <a:ea typeface="Meiryo UI" panose="020B0604030504040204" pitchFamily="50" charset="-128"/>
                <a:cs typeface="Meiryo"/>
                <a:sym typeface="Meiryo"/>
              </a:rPr>
              <a:t>”堤堅太郎”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に偶然声をかけられた。中古車販売店を開業する為に福銀を退社した堅太郎は、あるアプリを使う事でお客さんやメンバーと良好な関係を築き、、堤</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MOTORS</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は業績絶好調との事だった。「お前もこのアプリを使うと良いよ」</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そう言って別れたかっさーは</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「相性診断アプリなんて効果あるのかな・・・」と言いながら藁にもすがる思いでアプリ「チェック・ゼロ」にアクセスした・・どこかで聞いた事ある名前だなと思いながら・・・</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5328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54547"/>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アプリ概要</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アプリ概要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アプリデモ</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602</Words>
  <Application>Microsoft Office PowerPoint</Application>
  <PresentationFormat>ユーザー設定</PresentationFormat>
  <Paragraphs>62</Paragraphs>
  <Slides>17</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17</vt:i4>
      </vt:variant>
    </vt:vector>
  </HeadingPairs>
  <TitlesOfParts>
    <vt:vector size="25" baseType="lpstr">
      <vt:lpstr>Helveticish</vt:lpstr>
      <vt:lpstr>ZEN角ゴシックNEW Medium</vt:lpstr>
      <vt:lpstr>DNP  秀英角ゴシック銀  Std Light</vt:lpstr>
      <vt:lpstr>Calibri</vt:lpstr>
      <vt:lpstr>Arial</vt:lpstr>
      <vt:lpstr>Meiryo UI</vt:lpstr>
      <vt:lpstr>M+ Medium</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黒　シンプル　事業計画書　ビジネス　プレゼン</dc:title>
  <cp:lastModifiedBy>潤 池田</cp:lastModifiedBy>
  <cp:revision>12</cp:revision>
  <dcterms:created xsi:type="dcterms:W3CDTF">2006-08-16T00:00:00Z</dcterms:created>
  <dcterms:modified xsi:type="dcterms:W3CDTF">2024-12-10T13:08:49Z</dcterms:modified>
  <dc:identifier>DAGYsFmr7SE</dc:identifier>
</cp:coreProperties>
</file>